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bin" panose="020B0604020202020204" charset="0"/>
      <p:regular r:id="rId11"/>
    </p:embeddedFont>
    <p:embeddedFont>
      <p:font typeface="Unbounde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401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04776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MatchiFi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11075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SME Funding Matchmaking Platform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09630"/>
            <a:ext cx="927425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SME Funding Challenge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77262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SMEs face significant finance barriers, limiting growth.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544503"/>
            <a:ext cx="4078962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45%</a:t>
            </a:r>
            <a:endParaRPr lang="en-US" sz="6200" dirty="0"/>
          </a:p>
        </p:txBody>
      </p:sp>
      <p:sp>
        <p:nvSpPr>
          <p:cNvPr id="6" name="Text 3"/>
          <p:cNvSpPr/>
          <p:nvPr/>
        </p:nvSpPr>
        <p:spPr>
          <a:xfrm>
            <a:off x="1469112" y="66334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Funding Gap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37724" y="7128986"/>
            <a:ext cx="40789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Across SMEs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5275659" y="5544503"/>
            <a:ext cx="4078962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8%</a:t>
            </a:r>
            <a:endParaRPr lang="en-US" sz="6200" dirty="0"/>
          </a:p>
        </p:txBody>
      </p:sp>
      <p:sp>
        <p:nvSpPr>
          <p:cNvPr id="9" name="Text 6"/>
          <p:cNvSpPr/>
          <p:nvPr/>
        </p:nvSpPr>
        <p:spPr>
          <a:xfrm>
            <a:off x="5907048" y="66334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Bank Loans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275659" y="7128986"/>
            <a:ext cx="40789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Only received by SMEs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9713595" y="5544503"/>
            <a:ext cx="4079081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30%</a:t>
            </a:r>
            <a:endParaRPr lang="en-US" sz="6200" dirty="0"/>
          </a:p>
        </p:txBody>
      </p:sp>
      <p:sp>
        <p:nvSpPr>
          <p:cNvPr id="12" name="Text 9"/>
          <p:cNvSpPr/>
          <p:nvPr/>
        </p:nvSpPr>
        <p:spPr>
          <a:xfrm>
            <a:off x="10344983" y="66334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Women-Owned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713595" y="7128986"/>
            <a:ext cx="40790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Businesses are SMEs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6547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Our Solution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92846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MatchiFi connects SMEs with funders efficiently and transparently.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358068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7101959" y="3662958"/>
            <a:ext cx="28068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Automated Matching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4510445"/>
            <a:ext cx="280689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AI-powered engine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208062" y="358068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985897" y="3662958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Mobile-First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985897" y="4158496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Seamless onboarding experience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6324124" y="540329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101959" y="5485567"/>
            <a:ext cx="35273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Transparent Process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101959" y="5981105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Clear funding approvals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1139" y="425172"/>
            <a:ext cx="5458658" cy="454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SME Market Opportunity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541139" y="1189196"/>
            <a:ext cx="13548122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SME sector is a significant economic portion.</a:t>
            </a:r>
            <a:endParaRPr lang="en-US" sz="1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598" y="1610558"/>
            <a:ext cx="9871743" cy="482291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3193196" y="7191814"/>
            <a:ext cx="154543" cy="154543"/>
          </a:xfrm>
          <a:prstGeom prst="roundRect">
            <a:avLst>
              <a:gd name="adj" fmla="val 11834"/>
            </a:avLst>
          </a:prstGeom>
          <a:solidFill>
            <a:srgbClr val="05484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3556260" y="7202242"/>
            <a:ext cx="1142762" cy="154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Micro-enterprises</a:t>
            </a:r>
            <a:endParaRPr lang="en-US" sz="1200" dirty="0"/>
          </a:p>
        </p:txBody>
      </p:sp>
      <p:sp>
        <p:nvSpPr>
          <p:cNvPr id="7" name="Shape 4"/>
          <p:cNvSpPr/>
          <p:nvPr/>
        </p:nvSpPr>
        <p:spPr>
          <a:xfrm>
            <a:off x="5371537" y="7191813"/>
            <a:ext cx="154543" cy="154543"/>
          </a:xfrm>
          <a:prstGeom prst="roundRect">
            <a:avLst>
              <a:gd name="adj" fmla="val 11834"/>
            </a:avLst>
          </a:prstGeom>
          <a:solidFill>
            <a:srgbClr val="0DC7B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762506" y="7202242"/>
            <a:ext cx="1106924" cy="154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Small businesses</a:t>
            </a:r>
            <a:endParaRPr lang="en-US" sz="1200" dirty="0"/>
          </a:p>
        </p:txBody>
      </p:sp>
      <p:sp>
        <p:nvSpPr>
          <p:cNvPr id="9" name="Shape 6"/>
          <p:cNvSpPr/>
          <p:nvPr/>
        </p:nvSpPr>
        <p:spPr>
          <a:xfrm>
            <a:off x="7855642" y="7191812"/>
            <a:ext cx="154543" cy="154543"/>
          </a:xfrm>
          <a:prstGeom prst="roundRect">
            <a:avLst>
              <a:gd name="adj" fmla="val 11834"/>
            </a:avLst>
          </a:prstGeom>
          <a:solidFill>
            <a:srgbClr val="67F5E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8262206" y="7202242"/>
            <a:ext cx="1291114" cy="154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2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Medium enterprises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541139" y="9371409"/>
            <a:ext cx="13548122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Underserved segment with high growth potential, designed for local needs.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3304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Why MatchiFi?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67974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Enhanced visibility for funders and SMEs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14646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Efficient, data-driven matching process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61319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User-centric design for ease of use</a:t>
            </a:r>
            <a:endParaRPr lang="en-US" sz="18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2865239"/>
            <a:ext cx="598408" cy="59840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614761" y="3702963"/>
            <a:ext cx="294310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Enhanced Visibility</a:t>
            </a:r>
            <a:endParaRPr lang="en-US" sz="22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7071" y="2865239"/>
            <a:ext cx="598408" cy="59840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857071" y="3702963"/>
            <a:ext cx="2943225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Efficient Matching</a:t>
            </a:r>
            <a:endParaRPr lang="en-US" sz="2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4761" y="4885611"/>
            <a:ext cx="598408" cy="59840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614761" y="5723334"/>
            <a:ext cx="294310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User-Centric Design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0275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Business Model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16574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MatchiFi's revenue streams and growth strategy.</a:t>
            </a:r>
            <a:endParaRPr lang="en-US" sz="18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817971"/>
            <a:ext cx="1196816" cy="14362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93513" y="30572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Freemium Model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393513" y="3552825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SMEs join and explore funding</a:t>
            </a:r>
            <a:endParaRPr lang="en-US" sz="18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4254222"/>
            <a:ext cx="1196816" cy="143625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393513" y="44935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Commissions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393513" y="4989076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Earned from successful funder matches</a:t>
            </a:r>
            <a:endParaRPr lang="en-US" sz="18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5690473"/>
            <a:ext cx="1196816" cy="143625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393513" y="5929789"/>
            <a:ext cx="340721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Strategic Expansion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393513" y="6425327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Into SADC region markets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66936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Growth &amp; Future Vision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43637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Leveraging data for insights and optimizing outcomes.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3088600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862524" y="30886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Leverage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862524" y="3584138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Deep SME market insights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6683097" y="4206478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221498" y="4206478"/>
            <a:ext cx="408408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Enhanced Transparency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221498" y="4702016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Better impact tracking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7042190" y="5324356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580590" y="5324356"/>
            <a:ext cx="35450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Funder Collaboration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580590" y="5819894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Optimize social and economic outcomes</a:t>
            </a:r>
            <a:endParaRPr lang="en-US" sz="1850" dirty="0"/>
          </a:p>
        </p:txBody>
      </p:sp>
      <p:sp>
        <p:nvSpPr>
          <p:cNvPr id="14" name="Shape 11"/>
          <p:cNvSpPr/>
          <p:nvPr/>
        </p:nvSpPr>
        <p:spPr>
          <a:xfrm>
            <a:off x="7401282" y="6442234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939683" y="6442234"/>
            <a:ext cx="305419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Pan-African Vision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939683" y="6937772"/>
            <a:ext cx="585299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SME funding infrastructure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565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7842" y="3607356"/>
            <a:ext cx="7863364" cy="695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Challenges &amp; Mitigation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827842" y="4657606"/>
            <a:ext cx="6369129" cy="1168479"/>
          </a:xfrm>
          <a:prstGeom prst="roundRect">
            <a:avLst>
              <a:gd name="adj" fmla="val 303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64300" y="4894064"/>
            <a:ext cx="5896213" cy="695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 data verification is crucial to prevent adverse selection risks.</a:t>
            </a:r>
            <a:endParaRPr lang="en-US" sz="2150" dirty="0"/>
          </a:p>
        </p:txBody>
      </p:sp>
      <p:sp>
        <p:nvSpPr>
          <p:cNvPr id="6" name="Shape 3"/>
          <p:cNvSpPr/>
          <p:nvPr/>
        </p:nvSpPr>
        <p:spPr>
          <a:xfrm>
            <a:off x="7433429" y="4657606"/>
            <a:ext cx="6369129" cy="1168479"/>
          </a:xfrm>
          <a:prstGeom prst="roundRect">
            <a:avLst>
              <a:gd name="adj" fmla="val 303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669887" y="4894064"/>
            <a:ext cx="5896213" cy="695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Some users may be wary of new digital platforms.</a:t>
            </a:r>
            <a:endParaRPr lang="en-US" sz="2150" dirty="0"/>
          </a:p>
        </p:txBody>
      </p:sp>
      <p:sp>
        <p:nvSpPr>
          <p:cNvPr id="8" name="Shape 5"/>
          <p:cNvSpPr/>
          <p:nvPr/>
        </p:nvSpPr>
        <p:spPr>
          <a:xfrm>
            <a:off x="827842" y="6062543"/>
            <a:ext cx="6369129" cy="1516261"/>
          </a:xfrm>
          <a:prstGeom prst="roundRect">
            <a:avLst>
              <a:gd name="adj" fmla="val 2340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64300" y="6299002"/>
            <a:ext cx="5896213" cy="695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'shadow banking' perception may deter certain users.</a:t>
            </a:r>
            <a:endParaRPr lang="en-US" sz="2150" dirty="0"/>
          </a:p>
        </p:txBody>
      </p:sp>
      <p:sp>
        <p:nvSpPr>
          <p:cNvPr id="10" name="Shape 7"/>
          <p:cNvSpPr/>
          <p:nvPr/>
        </p:nvSpPr>
        <p:spPr>
          <a:xfrm>
            <a:off x="7433429" y="6062543"/>
            <a:ext cx="6369129" cy="1516261"/>
          </a:xfrm>
          <a:prstGeom prst="roundRect">
            <a:avLst>
              <a:gd name="adj" fmla="val 2340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669887" y="6299002"/>
            <a:ext cx="5896213" cy="1043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Growing competition is a challenge, but local partnerships offer differentiation.</a:t>
            </a:r>
            <a:endParaRPr lang="en-US" sz="2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233</Words>
  <Application>Microsoft Office PowerPoint</Application>
  <PresentationFormat>Custom</PresentationFormat>
  <Paragraphs>65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Unbounded</vt:lpstr>
      <vt:lpstr>Cabin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Devyne Moji</cp:lastModifiedBy>
  <cp:revision>2</cp:revision>
  <dcterms:created xsi:type="dcterms:W3CDTF">2025-06-08T21:15:28Z</dcterms:created>
  <dcterms:modified xsi:type="dcterms:W3CDTF">2025-06-08T21:17:30Z</dcterms:modified>
</cp:coreProperties>
</file>